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3"/>
  </p:notesMasterIdLst>
  <p:sldIdLst>
    <p:sldId id="256" r:id="rId2"/>
    <p:sldId id="287" r:id="rId3"/>
    <p:sldId id="268" r:id="rId4"/>
    <p:sldId id="267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3" r:id="rId29"/>
    <p:sldId id="284" r:id="rId30"/>
    <p:sldId id="285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 snapToGrid="0" snapToObjects="1">
      <p:cViewPr varScale="1">
        <p:scale>
          <a:sx n="102" d="100"/>
          <a:sy n="102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3ADF0-DC52-954F-89F4-E9C351336EF6}" type="datetimeFigureOut">
              <a:rPr lang="en-US" smtClean="0"/>
              <a:t>10/17/20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86AC-DC76-8445-9902-502FCD7E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6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486AC-DC76-8445-9902-502FCD7EA6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0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6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6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3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10/12/20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5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tombutlerbowdon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C03A8-D385-4502-9FEE-640F9B76AB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37" r="5837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F395FD-89E0-4B7B-95B1-C6DC06DE9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2074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5E6EA-68AB-6849-BDB6-AF673F212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5334000" cy="3535018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solidFill>
                  <a:srgbClr val="FFFFFF"/>
                </a:solidFill>
              </a:rPr>
              <a:t>Marcus Aurelius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5AF06-8B7E-1045-AFB1-FCF278866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333998"/>
            <a:ext cx="5334000" cy="762000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SELF-HELP EXEMPLAR</a:t>
            </a:r>
          </a:p>
          <a:p>
            <a:pPr algn="l"/>
            <a:r>
              <a:rPr lang="en-US" b="1" dirty="0">
                <a:solidFill>
                  <a:srgbClr val="FFFFFF"/>
                </a:solidFill>
              </a:rPr>
              <a:t>Presenter: Tom Butler-Bowdon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0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0520-826E-1647-84E9-93B7575E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Marcus’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AA5F0-E44A-BF45-A108-6D2EE9E6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err="1"/>
              <a:t>Rusticus</a:t>
            </a:r>
            <a:r>
              <a:rPr lang="en-GB" dirty="0"/>
              <a:t> was well-versed in Epictetus, and communicated his teaching to the young Marcus 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“From </a:t>
            </a:r>
            <a:r>
              <a:rPr lang="en-GB" b="1" i="1" dirty="0"/>
              <a:t>Apollonius</a:t>
            </a:r>
            <a:r>
              <a:rPr lang="en-GB" i="1" dirty="0"/>
              <a:t> I learned freedom and unwavering caution; and to focus on nothing else, even for a moment, except reason; and to be always the same, in acute pain, on losing a child, and in long illness” </a:t>
            </a:r>
            <a:r>
              <a:rPr lang="en-GB" dirty="0"/>
              <a:t>– Marcus Aurelius</a:t>
            </a:r>
          </a:p>
          <a:p>
            <a:endParaRPr lang="en-GB" dirty="0"/>
          </a:p>
          <a:p>
            <a:r>
              <a:rPr lang="en-GB" dirty="0"/>
              <a:t>i.e. through focus on reason one can avoid or ameliorate to some extent emotional pain and avoid getting lost in a swirl or irrational feelings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8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2E46-32F6-E740-AFD5-913250C79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Marcus learned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62-307D-8E4F-A7DE-A5920FA0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From </a:t>
            </a:r>
            <a:r>
              <a:rPr lang="en-GB" b="1" dirty="0" err="1"/>
              <a:t>Sextus</a:t>
            </a:r>
            <a:r>
              <a:rPr lang="en-GB" b="1" dirty="0"/>
              <a:t> </a:t>
            </a:r>
            <a:r>
              <a:rPr lang="en-GB" dirty="0"/>
              <a:t>he learned about living </a:t>
            </a:r>
            <a:r>
              <a:rPr lang="en-GB" b="1" i="1" dirty="0"/>
              <a:t>in accord with nature</a:t>
            </a:r>
            <a:r>
              <a:rPr lang="en-GB" b="1" dirty="0"/>
              <a:t> </a:t>
            </a:r>
            <a:r>
              <a:rPr lang="en-GB" dirty="0"/>
              <a:t>– specifically, kindness and being even-handed with people, being slow to take offence </a:t>
            </a:r>
          </a:p>
          <a:p>
            <a:r>
              <a:rPr lang="en-GB" dirty="0"/>
              <a:t>Don’t try to force your will on the universe. Agreeableness, and never showing anger or other passions</a:t>
            </a:r>
          </a:p>
          <a:p>
            <a:r>
              <a:rPr lang="en-GB" dirty="0"/>
              <a:t>These all psychological habits that save one from a whole lot of </a:t>
            </a:r>
            <a:r>
              <a:rPr lang="en-GB" i="1" dirty="0"/>
              <a:t>regret</a:t>
            </a:r>
            <a:r>
              <a:rPr lang="en-GB" dirty="0"/>
              <a:t>, a prime cause of suffering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3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6DCE-4D47-B449-AA45-676E925D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Modeling and premeditation of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8AB9D-8192-644B-9256-22C0BD681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Marcus learned the Stoic technique of identifying and </a:t>
            </a:r>
            <a:r>
              <a:rPr lang="en-GB" b="1" dirty="0"/>
              <a:t>modelling a wise person</a:t>
            </a:r>
            <a:r>
              <a:rPr lang="en-GB" dirty="0"/>
              <a:t>, so reducing the chance of making bad mistakes in our younger years, which can cause lifelong regret</a:t>
            </a:r>
          </a:p>
          <a:p>
            <a:r>
              <a:rPr lang="en-GB" b="1" dirty="0"/>
              <a:t>Premeditation of death and disaster</a:t>
            </a:r>
            <a:r>
              <a:rPr lang="en-GB" dirty="0"/>
              <a:t>, so that nothing could surprise you – and therefore cause 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6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AA26-CEEA-8448-9846-1C6B0973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two great benefits of adopting the Stoic view: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2D6E0-C570-C342-9360-0CF86DACC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i="1" dirty="0"/>
              <a:t>1) Less suffering</a:t>
            </a:r>
            <a:r>
              <a:rPr lang="en-GB" dirty="0"/>
              <a:t>, because you’re living in accord with nature and according to reason</a:t>
            </a:r>
          </a:p>
          <a:p>
            <a:pPr marL="0" lvl="0" indent="0">
              <a:buNone/>
            </a:pPr>
            <a:endParaRPr lang="en-GB" i="1" dirty="0"/>
          </a:p>
          <a:p>
            <a:pPr marL="0" lvl="0" indent="0">
              <a:buNone/>
            </a:pPr>
            <a:r>
              <a:rPr lang="en-GB" i="1" dirty="0"/>
              <a:t>2) Fulfilling your potential</a:t>
            </a:r>
            <a:r>
              <a:rPr lang="en-GB" dirty="0"/>
              <a:t>, because you do not let emotions and negative surprises get in the way of doing your duty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ABB5-1F53-1D4D-A583-85AC86E0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Psycho-immunological practices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BF27F-0AAC-4040-A6C0-192819815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Sloterdjik</a:t>
            </a:r>
            <a:r>
              <a:rPr lang="en-GB" dirty="0"/>
              <a:t>: We head off vulnerability to fate and mortality through imaginary anticipation and mental </a:t>
            </a:r>
            <a:r>
              <a:rPr lang="en-GB" dirty="0" err="1"/>
              <a:t>armor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 seek immunity to life’s physical and biological threats, but we also seek to head off the </a:t>
            </a:r>
            <a:r>
              <a:rPr lang="en-GB" dirty="0" err="1"/>
              <a:t>shadwo</a:t>
            </a:r>
            <a:r>
              <a:rPr lang="en-GB" dirty="0"/>
              <a:t> of death and chaos through skills, rituals, languages, etiquette, training and exercise, education, habit, custom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2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8640-5829-C34E-9753-4E5A8E4E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Immunization against shock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4110-BDFF-6146-9AC1-31CF1DDB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i="1" dirty="0"/>
              <a:t>How ridiculous and how much of a stranger in the universe is he who is surprised at anything which happens in his life.</a:t>
            </a:r>
          </a:p>
          <a:p>
            <a:pPr marL="0" indent="0">
              <a:buNone/>
            </a:pPr>
            <a:r>
              <a:rPr lang="en-GB" dirty="0"/>
              <a:t>- Marcus </a:t>
            </a:r>
            <a:r>
              <a:rPr lang="en-GB" dirty="0" err="1"/>
              <a:t>Arelius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An example of an anthropotechnic ‘trick’: by equating all surprises and injuries, one aims to immunize one’s self against the fortunes of life.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Sloterdjik</a:t>
            </a:r>
            <a:r>
              <a:rPr lang="en-GB" dirty="0"/>
              <a:t>: A practical self-protecting stance, disguised as a spiritual nature-of-the-universe statement.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5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314380B-B0B4-F945-9452-144455603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751" y="1170229"/>
            <a:ext cx="2674248" cy="401137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5F14C-78F1-8544-A3C8-891012B19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667500" cy="3048001"/>
          </a:xfrm>
        </p:spPr>
        <p:txBody>
          <a:bodyPr>
            <a:normAutofit/>
          </a:bodyPr>
          <a:lstStyle/>
          <a:p>
            <a:r>
              <a:rPr lang="en-GB" sz="1600" dirty="0"/>
              <a:t>Nietzsche in </a:t>
            </a:r>
            <a:r>
              <a:rPr lang="en-GB" sz="1600" i="1" dirty="0"/>
              <a:t>Ecce Homo</a:t>
            </a:r>
            <a:r>
              <a:rPr lang="en-GB" sz="1600" dirty="0"/>
              <a:t> talks about a “doctrine of life practice,” or life as a form of art</a:t>
            </a:r>
          </a:p>
          <a:p>
            <a:r>
              <a:rPr lang="en-GB" sz="1600" dirty="0"/>
              <a:t>Nietzsche: humans are creatures that “will”, that create missions. We need goals and practices</a:t>
            </a:r>
          </a:p>
          <a:p>
            <a:r>
              <a:rPr lang="en-GB" sz="1600" dirty="0"/>
              <a:t>Oswald Spengler in </a:t>
            </a:r>
            <a:r>
              <a:rPr lang="en-GB" sz="1600" i="1" dirty="0"/>
              <a:t>Decline of the West</a:t>
            </a:r>
            <a:r>
              <a:rPr lang="en-GB" sz="1600" dirty="0"/>
              <a:t> saw Nietzsche’s view as sign of the decline of grand metaphysical worldviews into “mere guides for individuals in their everyday and digestive worries” (</a:t>
            </a:r>
            <a:r>
              <a:rPr lang="en-GB" sz="1600" dirty="0" err="1"/>
              <a:t>Sloterdjik</a:t>
            </a:r>
            <a:r>
              <a:rPr lang="en-GB" sz="1600" dirty="0"/>
              <a:t>)</a:t>
            </a:r>
          </a:p>
          <a:p>
            <a:r>
              <a:rPr lang="en-GB" sz="1600" dirty="0"/>
              <a:t>Spengler saw the </a:t>
            </a:r>
            <a:r>
              <a:rPr lang="en-GB" sz="1600" dirty="0" err="1"/>
              <a:t>practicization</a:t>
            </a:r>
            <a:r>
              <a:rPr lang="en-GB" sz="1600" dirty="0"/>
              <a:t> of human life as part of a decline.</a:t>
            </a:r>
          </a:p>
          <a:p>
            <a:endParaRPr lang="en-US" sz="15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FC786-57D7-B54D-9EB3-EF30D871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6857999" cy="1263649"/>
          </a:xfrm>
        </p:spPr>
        <p:txBody>
          <a:bodyPr>
            <a:normAutofit/>
          </a:bodyPr>
          <a:lstStyle/>
          <a:p>
            <a:r>
              <a:rPr lang="en-US" sz="4100"/>
              <a:t>Nietzsche and the practicing human</a:t>
            </a:r>
          </a:p>
        </p:txBody>
      </p:sp>
    </p:spTree>
    <p:extLst>
      <p:ext uri="{BB962C8B-B14F-4D97-AF65-F5344CB8AC3E}">
        <p14:creationId xmlns:p14="http://schemas.microsoft.com/office/powerpoint/2010/main" val="347957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E0A9-6049-F04C-8F03-D22EE1F8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Nietzsche’s ascetic planet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22CF-4788-804A-ADB7-17939F2F1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i="1" dirty="0"/>
              <a:t>Genealogy of Morals</a:t>
            </a:r>
            <a:r>
              <a:rPr lang="en-GB" dirty="0"/>
              <a:t>, particularly the Third Treatise: Looks at 3,000 years of ascetic or working-on-yourself practices, mental and physical, separate to the religions or spiritual practices they may have been linked to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Nietzsche: If you were an alien looking down on earth, you would see it as the ascetic planet i.e. people disgusted with themselves and with life – trying out anything to move the needle of consciousness and achievement. To achieve that, they had to deny themselves things</a:t>
            </a:r>
          </a:p>
          <a:p>
            <a:endParaRPr lang="en-GB" dirty="0"/>
          </a:p>
          <a:p>
            <a:r>
              <a:rPr lang="en-GB" dirty="0"/>
              <a:t>Peter </a:t>
            </a:r>
            <a:r>
              <a:rPr lang="en-GB" dirty="0" err="1"/>
              <a:t>Sloterdjik’s</a:t>
            </a:r>
            <a:r>
              <a:rPr lang="en-GB" dirty="0"/>
              <a:t> view: the ascetic ideal is a largely beneficial advance and a liberation from religion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6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F764-A055-134A-A81D-066CE2EC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Humans as vertical species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D932-6BAA-8E44-9012-1544D4BF4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Other species seek merely to survive and continue their genes.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Human beings: There is always a </a:t>
            </a:r>
            <a:r>
              <a:rPr lang="en-GB" b="1" dirty="0"/>
              <a:t>“vertical” or “acrobatic” dynamic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We are continually practising and moving towards something higher or better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cultures of antiquity expressed this </a:t>
            </a:r>
            <a:r>
              <a:rPr lang="en-GB" b="1" dirty="0"/>
              <a:t>fulfilment of self </a:t>
            </a:r>
            <a:r>
              <a:rPr lang="en-GB" dirty="0"/>
              <a:t>two different ways:</a:t>
            </a:r>
          </a:p>
          <a:p>
            <a:pPr marL="514350" indent="-514350">
              <a:buAutoNum type="arabicParenR"/>
            </a:pPr>
            <a:r>
              <a:rPr lang="en-GB" dirty="0"/>
              <a:t>The need for heroism and glory </a:t>
            </a:r>
          </a:p>
          <a:p>
            <a:pPr marL="514350" indent="-514350">
              <a:buAutoNum type="arabicParenR"/>
            </a:pPr>
            <a:r>
              <a:rPr lang="en-GB" dirty="0"/>
              <a:t>Going with the grain of the universe i.e. “living in accord with nature” (Stoicism)</a:t>
            </a:r>
          </a:p>
          <a:p>
            <a:pPr lvl="0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31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1F4E-1C59-5C4F-8581-9D5F3DDD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Stoicism as radical human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0E20-7A8F-5F42-8CA0-2B9B90FF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Stoicism was therefore radical</a:t>
            </a:r>
          </a:p>
          <a:p>
            <a:r>
              <a:rPr lang="en-GB" dirty="0"/>
              <a:t>Less about “success” i.e. glory and achievement (the Nietzschean ‘superman’) than just being the best human you can be  e.g. Tim Le Bon’s 29 strengths (self-control, self-awareness, gratitude, resilience, happiness)</a:t>
            </a:r>
          </a:p>
          <a:p>
            <a:r>
              <a:rPr lang="en-GB" dirty="0"/>
              <a:t>Marcus Aurelius’ aim: superficially the defence and maintenance of Rome. Personally, to live up to his own high standards of </a:t>
            </a:r>
            <a:r>
              <a:rPr lang="en-GB" i="1" dirty="0"/>
              <a:t>himself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2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8A4A-1E20-1344-832B-9DDB85E1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33674-3BB7-8B45-A4D3-8E8E22C96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My focus: theory and practice of personal development and “success” – from Marcus Aurelius to Anthony Robbins</a:t>
            </a:r>
          </a:p>
          <a:p>
            <a:r>
              <a:rPr lang="en-US" dirty="0"/>
              <a:t>My personal practice: more into Buddhism than Stoicism. But fascinated by Stoic practices as means to personal growth</a:t>
            </a:r>
          </a:p>
          <a:p>
            <a:r>
              <a:rPr lang="en-US" dirty="0"/>
              <a:t>Title “Marcus Aurelius as self-help exemplar” i.e. self-help as shorthand for human potential</a:t>
            </a:r>
          </a:p>
        </p:txBody>
      </p:sp>
    </p:spTree>
    <p:extLst>
      <p:ext uri="{BB962C8B-B14F-4D97-AF65-F5344CB8AC3E}">
        <p14:creationId xmlns:p14="http://schemas.microsoft.com/office/powerpoint/2010/main" val="351728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AF45DDA-56F3-BA4D-8ABA-B8E9ECE3B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9" y="2119909"/>
            <a:ext cx="3479312" cy="261818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00EFE-6A5C-5A40-BE30-4009D224B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667500" cy="3048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Wittgenstein saw philosophy as a “game” i.e. nothing next to the project of living. Said to an acquaintance:  </a:t>
            </a:r>
          </a:p>
          <a:p>
            <a:pPr marL="0" indent="0">
              <a:buNone/>
            </a:pPr>
            <a:r>
              <a:rPr lang="en-GB" sz="1800" i="1" dirty="0"/>
              <a:t>“Of course I want to be perfect!”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i="1" dirty="0"/>
              <a:t>”All religions are wonderful” </a:t>
            </a:r>
            <a:r>
              <a:rPr lang="en-GB" sz="1800" dirty="0"/>
              <a:t>(meaning, he loved that humans are practicing species ever seeking to go higher, to go beyond the possible)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Wittgenstein, the meaning of life is choosing to live by a certain </a:t>
            </a:r>
            <a:r>
              <a:rPr lang="en-GB" sz="1800" i="1" dirty="0"/>
              <a:t>standard</a:t>
            </a:r>
            <a:r>
              <a:rPr lang="en-GB" sz="1800" dirty="0"/>
              <a:t>. The same for Marcus Aurelius</a:t>
            </a:r>
          </a:p>
          <a:p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A2ACE-5B2C-3F41-A77F-39C345905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6857999" cy="1263649"/>
          </a:xfrm>
        </p:spPr>
        <p:txBody>
          <a:bodyPr>
            <a:normAutofit/>
          </a:bodyPr>
          <a:lstStyle/>
          <a:p>
            <a:r>
              <a:rPr lang="en-US" sz="4100"/>
              <a:t>Wittgenstein and verticality</a:t>
            </a:r>
          </a:p>
        </p:txBody>
      </p:sp>
    </p:spTree>
    <p:extLst>
      <p:ext uri="{BB962C8B-B14F-4D97-AF65-F5344CB8AC3E}">
        <p14:creationId xmlns:p14="http://schemas.microsoft.com/office/powerpoint/2010/main" val="395716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A780B82-A19D-0F45-BA40-B0C8430A6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511" y="1565525"/>
            <a:ext cx="2734488" cy="336207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F7A5-0038-734B-9F40-C34356DA3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667500" cy="3048001"/>
          </a:xfrm>
        </p:spPr>
        <p:txBody>
          <a:bodyPr>
            <a:normAutofit/>
          </a:bodyPr>
          <a:lstStyle/>
          <a:p>
            <a:r>
              <a:rPr lang="en-GB" sz="1600" dirty="0"/>
              <a:t>Foucault became interested in the </a:t>
            </a:r>
            <a:r>
              <a:rPr lang="en-GB" sz="1600" b="1" dirty="0"/>
              <a:t>‘technologies of the self’</a:t>
            </a:r>
            <a:r>
              <a:rPr lang="en-GB" sz="1600" dirty="0"/>
              <a:t>. Studied the ascetic practices of the Stoic philosophers</a:t>
            </a:r>
          </a:p>
          <a:p>
            <a:endParaRPr lang="en-GB" sz="1600" dirty="0"/>
          </a:p>
          <a:p>
            <a:r>
              <a:rPr lang="en-GB" sz="1600" dirty="0"/>
              <a:t>Moved away from politics and the irony of the Paris intellectual, towards a more proactive and positive view of humankind</a:t>
            </a:r>
          </a:p>
          <a:p>
            <a:endParaRPr lang="en-GB" sz="1600" b="1" dirty="0"/>
          </a:p>
          <a:p>
            <a:r>
              <a:rPr lang="en-GB" sz="1600" dirty="0"/>
              <a:t>Philosophy as a kind of sport or practice or discipline whose aim was the fulfilment of potential</a:t>
            </a:r>
          </a:p>
          <a:p>
            <a:pPr marL="0" indent="0">
              <a:buNone/>
            </a:pPr>
            <a:endParaRPr lang="en-GB" sz="1300" dirty="0"/>
          </a:p>
          <a:p>
            <a:endParaRPr lang="en-US" sz="13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DBE1A-8C9A-7148-BF46-4D5E5AD38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6857999" cy="1263649"/>
          </a:xfrm>
        </p:spPr>
        <p:txBody>
          <a:bodyPr>
            <a:normAutofit/>
          </a:bodyPr>
          <a:lstStyle/>
          <a:p>
            <a:r>
              <a:rPr lang="en-US" sz="4100"/>
              <a:t>Foucault and personal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699404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ABF9A21C-9C2C-F948-AA31-EC70969EA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193425"/>
            <a:ext cx="3047999" cy="249173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09EE5-5366-E148-BE53-AF935B59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667500" cy="30480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1300" dirty="0"/>
              <a:t> </a:t>
            </a:r>
          </a:p>
          <a:p>
            <a:r>
              <a:rPr lang="en-GB" sz="1800" b="1" dirty="0"/>
              <a:t>Utopia: </a:t>
            </a:r>
            <a:r>
              <a:rPr lang="en-GB" sz="1800" dirty="0"/>
              <a:t>a perfect place. </a:t>
            </a:r>
          </a:p>
          <a:p>
            <a:r>
              <a:rPr lang="en-GB" sz="1800" b="1" dirty="0"/>
              <a:t>Heterotopia</a:t>
            </a:r>
            <a:r>
              <a:rPr lang="en-GB" sz="1800" dirty="0"/>
              <a:t>: a place whose rules or outlook run counter to the rules of society as a whole </a:t>
            </a:r>
          </a:p>
          <a:p>
            <a:r>
              <a:rPr lang="en-GB" sz="1800" dirty="0"/>
              <a:t>Specific arenas to pursue self-technology and self-making e.g. monasteries, libraries, brothels, colonies, ships, holiday islands, space stations (Foucault)</a:t>
            </a:r>
          </a:p>
          <a:p>
            <a:r>
              <a:rPr lang="en-GB" sz="1800" dirty="0"/>
              <a:t>Places marked of as</a:t>
            </a:r>
            <a:r>
              <a:rPr lang="en-GB" sz="1800" i="1" dirty="0"/>
              <a:t> ours </a:t>
            </a:r>
            <a:r>
              <a:rPr lang="en-GB" sz="1800" dirty="0"/>
              <a:t>within larger society e.g. the sangha, the Christian group. Where one can work on oneself or pursue a mission without distraction. </a:t>
            </a:r>
          </a:p>
          <a:p>
            <a:r>
              <a:rPr lang="en-GB" sz="1800" dirty="0"/>
              <a:t>The </a:t>
            </a:r>
            <a:r>
              <a:rPr lang="en-GB" sz="1800" b="1" dirty="0"/>
              <a:t>Stoics’ heterotopia was a mental one</a:t>
            </a:r>
            <a:r>
              <a:rPr lang="en-GB" sz="1800" dirty="0"/>
              <a:t>, an area of life and action which they believed to be under their power, and everything else that was not. This was how they came to terms with the universe</a:t>
            </a:r>
          </a:p>
          <a:p>
            <a:r>
              <a:rPr lang="en-GB" sz="1800" dirty="0"/>
              <a:t>Epictetus: separate everything in the world between what is subject to your will, and what is not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endParaRPr lang="en-GB" sz="1300" dirty="0"/>
          </a:p>
          <a:p>
            <a:endParaRPr lang="en-US" sz="13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AB9DA-4B4F-E14B-B7DA-149492503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6857999" cy="1263649"/>
          </a:xfrm>
        </p:spPr>
        <p:txBody>
          <a:bodyPr>
            <a:normAutofit/>
          </a:bodyPr>
          <a:lstStyle/>
          <a:p>
            <a:r>
              <a:rPr lang="en-US" dirty="0"/>
              <a:t>Heterotopias</a:t>
            </a:r>
          </a:p>
        </p:txBody>
      </p:sp>
    </p:spTree>
    <p:extLst>
      <p:ext uri="{BB962C8B-B14F-4D97-AF65-F5344CB8AC3E}">
        <p14:creationId xmlns:p14="http://schemas.microsoft.com/office/powerpoint/2010/main" val="2006626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DE3F-6C86-3648-B3FF-607F076C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 heterotopia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61C6-3905-DE4A-9FCD-7C3C106D0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The highest good is already in us. The purpose of Stoic practice is to clear the dark clouds that have appeared from being a person in the world, to reveal the perfect. </a:t>
            </a:r>
            <a:r>
              <a:rPr lang="en-GB" i="1" dirty="0"/>
              <a:t>We need mental space to do this</a:t>
            </a:r>
          </a:p>
          <a:p>
            <a:endParaRPr lang="en-GB" i="1" dirty="0"/>
          </a:p>
          <a:p>
            <a:r>
              <a:rPr lang="en-GB" i="1" dirty="0"/>
              <a:t>“Each human transforms themselves into a small state…This polis, after all, is usually taken over by its sole inhabitant in a ruined, almost ungovernable state. Spirituality begins with clean-up work after an inner failed state, a failed soul.” </a:t>
            </a:r>
            <a:r>
              <a:rPr lang="en-GB" dirty="0"/>
              <a:t>– Peter </a:t>
            </a:r>
            <a:r>
              <a:rPr lang="en-GB" dirty="0" err="1"/>
              <a:t>Sloterdjik</a:t>
            </a:r>
            <a:r>
              <a:rPr lang="en-GB" dirty="0"/>
              <a:t> </a:t>
            </a:r>
          </a:p>
          <a:p>
            <a:endParaRPr lang="en-GB" b="1" dirty="0"/>
          </a:p>
          <a:p>
            <a:r>
              <a:rPr lang="en-GB" b="1" dirty="0"/>
              <a:t>Seneca</a:t>
            </a:r>
            <a:r>
              <a:rPr lang="en-GB" dirty="0"/>
              <a:t> laid out a five-stage pyramid of spiritual and ethical progress. The highest point (</a:t>
            </a:r>
            <a:r>
              <a:rPr lang="en-GB" i="1" dirty="0"/>
              <a:t>multum </a:t>
            </a:r>
            <a:r>
              <a:rPr lang="en-GB" i="1" dirty="0" err="1"/>
              <a:t>desit</a:t>
            </a:r>
            <a:r>
              <a:rPr lang="en-GB" i="1" dirty="0"/>
              <a:t> a summon</a:t>
            </a:r>
            <a:r>
              <a:rPr lang="en-GB" dirty="0"/>
              <a:t>) affords indestructibility of mind. One is like a rock, intransigent in the face of any kind of mental upheaval or physical torture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63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E35A-6BAF-124E-9836-2CF136D11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types of trainer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04A3-921F-4B4B-9BF3-571DB0916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There are five kinds of life trainers that “aim to give the supra-real the semblance of feasibility and liveability.” (Peter </a:t>
            </a:r>
            <a:r>
              <a:rPr lang="en-GB" dirty="0" err="1"/>
              <a:t>Sloterdjik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The guru of Hindu tradition</a:t>
            </a:r>
          </a:p>
          <a:p>
            <a:r>
              <a:rPr lang="en-GB" dirty="0"/>
              <a:t>The Buddhist master of the doctrine of liberation</a:t>
            </a:r>
          </a:p>
          <a:p>
            <a:r>
              <a:rPr lang="en-GB" dirty="0"/>
              <a:t>The apostle who shows the way to the imitation of Christ</a:t>
            </a:r>
          </a:p>
          <a:p>
            <a:r>
              <a:rPr lang="en-GB" dirty="0"/>
              <a:t>The philosopher who is witness to the search for truth</a:t>
            </a:r>
          </a:p>
          <a:p>
            <a:r>
              <a:rPr lang="en-GB" dirty="0"/>
              <a:t>The sophist who is an expert on the ways of life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At a lesser level: athletic trainers, masters of a craft or virtuosity, academic professors, regular teachers, and the Enlightenment author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5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105C-1CB0-7E4C-AEAC-099EF58E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Stoics as philosopher-trainers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E26B-2E46-8642-83FC-A233C8CB2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Stoic teachers not initiated masters in the Eastern manner, but simply leaders who had worked on themselves</a:t>
            </a:r>
          </a:p>
          <a:p>
            <a:endParaRPr lang="en-GB" dirty="0"/>
          </a:p>
          <a:p>
            <a:r>
              <a:rPr lang="en-GB" dirty="0"/>
              <a:t>Seneca and Marcus Aurelius as philosopher-trainers. Their “sculptural work on the inner statue” was not that different to today’s training ethos</a:t>
            </a:r>
          </a:p>
          <a:p>
            <a:endParaRPr lang="en-GB" dirty="0"/>
          </a:p>
          <a:p>
            <a:r>
              <a:rPr lang="en-GB" dirty="0"/>
              <a:t>If we follow their practices, then we can be as they are. Not just a new moral regime, but a </a:t>
            </a:r>
            <a:r>
              <a:rPr lang="en-GB" i="1" dirty="0"/>
              <a:t>practice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32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5C5E8-8349-2B48-B0FB-B7E0E8CB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 training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BA66C-87B7-8245-BC57-7D972243D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GB" dirty="0"/>
          </a:p>
          <a:p>
            <a:r>
              <a:rPr lang="en-GB" dirty="0"/>
              <a:t>Seneca: </a:t>
            </a:r>
            <a:r>
              <a:rPr lang="en-GB" i="1" dirty="0" err="1"/>
              <a:t>Desinamus</a:t>
            </a:r>
            <a:r>
              <a:rPr lang="en-GB" i="1" dirty="0"/>
              <a:t> quo voluminous </a:t>
            </a:r>
            <a:r>
              <a:rPr lang="en-GB" i="1" dirty="0" err="1"/>
              <a:t>velle</a:t>
            </a:r>
            <a:r>
              <a:rPr lang="en-GB" i="1" dirty="0"/>
              <a:t>! </a:t>
            </a:r>
            <a:r>
              <a:rPr lang="en-GB" dirty="0"/>
              <a:t>“Let us cease wanting what we previously wanted!” </a:t>
            </a:r>
          </a:p>
          <a:p>
            <a:r>
              <a:rPr lang="en-GB" dirty="0"/>
              <a:t>Humans are bundles of habits. If our habits have prevented us from seeing truth, we need to create new habits.</a:t>
            </a:r>
          </a:p>
          <a:p>
            <a:r>
              <a:rPr lang="en-GB" dirty="0"/>
              <a:t>We become open to a teacher or trainer who openly confronts the built-up identity. We model ourselves on that wise person who has spent decades working on themselves</a:t>
            </a:r>
          </a:p>
          <a:p>
            <a:r>
              <a:rPr lang="en-GB" dirty="0"/>
              <a:t>Stoics “live in accord with nature”: express our highest, best or most virtuous selves. We can reject that potential and live more like an animal, just satisfying our desires</a:t>
            </a:r>
          </a:p>
          <a:p>
            <a:r>
              <a:rPr lang="en-GB" dirty="0"/>
              <a:t>Taking the higher path we need exemplars and constant training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59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A178B84-855A-AE4C-99B3-6E7DEB92D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762" y="762000"/>
            <a:ext cx="5046371" cy="5046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C134F-A447-2B47-8052-62B55240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88757">
            <a:off x="11904537" y="2852897"/>
            <a:ext cx="45719" cy="76486"/>
          </a:xfr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47737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48DC-101D-394C-98FD-A457ECEE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Self-improving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7CE0D-4969-BE46-933D-F7830F7A9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We live a virtuoso society, a culture of striving</a:t>
            </a:r>
          </a:p>
          <a:p>
            <a:r>
              <a:rPr lang="en-GB" dirty="0"/>
              <a:t>Modernity is a “global fitness exercise” (</a:t>
            </a:r>
            <a:r>
              <a:rPr lang="en-GB" dirty="0" err="1"/>
              <a:t>Sloterdjik</a:t>
            </a:r>
            <a:r>
              <a:rPr lang="en-GB" dirty="0"/>
              <a:t>) that is inspired by the possibility of an elevated life</a:t>
            </a:r>
          </a:p>
          <a:p>
            <a:r>
              <a:rPr lang="en-GB" dirty="0"/>
              <a:t>The self-improvement project had begun as a religious one, but became scientific </a:t>
            </a:r>
          </a:p>
          <a:p>
            <a:r>
              <a:rPr lang="en-GB" dirty="0"/>
              <a:t>Because Stoicism was more of a moral outlook and a practice than a religion, you can trace a direct line from today’s self-improving society right back to the Stoics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4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vintage photo of a person&#10;&#10;Description automatically generated">
            <a:extLst>
              <a:ext uri="{FF2B5EF4-FFF2-40B4-BE49-F238E27FC236}">
                <a16:creationId xmlns:a16="http://schemas.microsoft.com/office/drawing/2014/main" id="{751856F7-F231-DC4E-B046-2D1E97599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964" y="1351733"/>
            <a:ext cx="2833035" cy="388066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620E0-4888-8B42-A20A-07852E428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667500" cy="3048001"/>
          </a:xfrm>
        </p:spPr>
        <p:txBody>
          <a:bodyPr>
            <a:normAutofit/>
          </a:bodyPr>
          <a:lstStyle/>
          <a:p>
            <a:r>
              <a:rPr lang="en-GB" sz="1400" dirty="0" err="1"/>
              <a:t>Sloterdjik</a:t>
            </a:r>
            <a:r>
              <a:rPr lang="en-GB" sz="1400" dirty="0"/>
              <a:t>: a defining feature of modernity is that people don’t quite know whether they should be working on themselves, or working to improve the world</a:t>
            </a:r>
          </a:p>
          <a:p>
            <a:r>
              <a:rPr lang="en-GB" sz="1400" dirty="0"/>
              <a:t>Same question faced Samuel Smiles: crusading political journalist to self-help writer</a:t>
            </a:r>
          </a:p>
          <a:p>
            <a:r>
              <a:rPr lang="en-GB" sz="1400" dirty="0"/>
              <a:t>Marcus faced same question – </a:t>
            </a:r>
            <a:r>
              <a:rPr lang="en-GB" sz="1400" i="1" dirty="0"/>
              <a:t>is my life about working on myself to increase my virtues, or am I living in service of the state?</a:t>
            </a:r>
          </a:p>
          <a:p>
            <a:r>
              <a:rPr lang="en-GB" sz="1400" dirty="0"/>
              <a:t>Stoics sought to reduce the self or ego to be in tune with the cosmos.</a:t>
            </a:r>
          </a:p>
          <a:p>
            <a:r>
              <a:rPr lang="en-GB" sz="1400" dirty="0"/>
              <a:t>Today, people to have all of the gains of work on the self, but not having to give up anything, and particularly not the ego</a:t>
            </a:r>
          </a:p>
          <a:p>
            <a:r>
              <a:rPr lang="en-GB" sz="1400" b="1" dirty="0"/>
              <a:t>Why is Stoicism popular today</a:t>
            </a:r>
            <a:r>
              <a:rPr lang="en-GB" sz="1400" dirty="0"/>
              <a:t>? It combines personal training regime </a:t>
            </a:r>
            <a:r>
              <a:rPr lang="en-GB" sz="1400" i="1" dirty="0"/>
              <a:t>and</a:t>
            </a:r>
            <a:r>
              <a:rPr lang="en-GB" sz="1400" dirty="0"/>
              <a:t> the drive for a moral existence. Humans need both</a:t>
            </a:r>
          </a:p>
          <a:p>
            <a:endParaRPr lang="en-GB" sz="1300" dirty="0"/>
          </a:p>
          <a:p>
            <a:endParaRPr lang="en-US" sz="13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23551-8069-4C4D-9260-7C9F1B92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6857999" cy="1263649"/>
          </a:xfrm>
        </p:spPr>
        <p:txBody>
          <a:bodyPr>
            <a:normAutofit/>
          </a:bodyPr>
          <a:lstStyle/>
          <a:p>
            <a:r>
              <a:rPr lang="en-US" dirty="0"/>
              <a:t>Self or world?</a:t>
            </a:r>
          </a:p>
        </p:txBody>
      </p:sp>
    </p:spTree>
    <p:extLst>
      <p:ext uri="{BB962C8B-B14F-4D97-AF65-F5344CB8AC3E}">
        <p14:creationId xmlns:p14="http://schemas.microsoft.com/office/powerpoint/2010/main" val="409136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D2EF-CD37-C547-8547-14ED38A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8BB2A-6622-844C-8284-68DD428CF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Marcus as symbol &amp; product of Stoic philosophy</a:t>
            </a:r>
          </a:p>
          <a:p>
            <a:r>
              <a:rPr lang="en-US" dirty="0"/>
              <a:t>Peter </a:t>
            </a:r>
            <a:r>
              <a:rPr lang="en-US" dirty="0" err="1"/>
              <a:t>Sloterdjik’s</a:t>
            </a:r>
            <a:r>
              <a:rPr lang="en-US" dirty="0"/>
              <a:t> idea of “human as trainer”</a:t>
            </a:r>
          </a:p>
          <a:p>
            <a:r>
              <a:rPr lang="en-US" dirty="0"/>
              <a:t>Stoicism as form of psychological immunity </a:t>
            </a:r>
          </a:p>
          <a:p>
            <a:r>
              <a:rPr lang="en-US" dirty="0"/>
              <a:t>Nietzsche, Wittgenstein, Foucault on the “vertical” human</a:t>
            </a:r>
          </a:p>
          <a:p>
            <a:r>
              <a:rPr lang="en-US" dirty="0"/>
              <a:t>Stoic heterotopia</a:t>
            </a:r>
          </a:p>
          <a:p>
            <a:r>
              <a:rPr lang="en-US" dirty="0"/>
              <a:t>Marcus as archetypal human-in-training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72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447D-D4AF-4347-803E-39D38962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Marcus Aurelius – legacy</a:t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5049C-7E28-CD4C-873A-7AD4EE586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Anthropotechnics or </a:t>
            </a:r>
            <a:r>
              <a:rPr lang="en-GB" dirty="0" err="1"/>
              <a:t>anthropotechnology</a:t>
            </a:r>
            <a:r>
              <a:rPr lang="en-GB" dirty="0"/>
              <a:t> – the study of the way man works on himself, makes himself</a:t>
            </a:r>
          </a:p>
          <a:p>
            <a:r>
              <a:rPr lang="en-GB" dirty="0"/>
              <a:t>We look to Marcus as an example – not as guru or enlightened master, but as a self-trainer in mental practices which can make us more resilient and philosophical in the face of life’s dramas… and death</a:t>
            </a:r>
          </a:p>
          <a:p>
            <a:r>
              <a:rPr lang="en-GB" dirty="0"/>
              <a:t>The greatest classical exemplar of the self-help ethic</a:t>
            </a:r>
          </a:p>
          <a:p>
            <a:r>
              <a:rPr lang="en-GB" dirty="0"/>
              <a:t>The </a:t>
            </a:r>
            <a:r>
              <a:rPr lang="en-GB" i="1" dirty="0"/>
              <a:t>Meditations</a:t>
            </a:r>
            <a:r>
              <a:rPr lang="en-GB" dirty="0"/>
              <a:t>, along with the Bible, the original self-help book</a:t>
            </a:r>
          </a:p>
          <a:p>
            <a:r>
              <a:rPr lang="en-GB" dirty="0"/>
              <a:t>Humans are essentially a practicing species, and Stoicism is perhaps the oldest self-help program, proven over time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87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F155-29C2-FB43-A7F4-BB124717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Tom Butler-Bowdon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09A5D-82B9-4846-8308-31A0EC088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7999"/>
            <a:ext cx="10668000" cy="304800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Theory and practice of personal development </a:t>
            </a:r>
            <a:r>
              <a:rPr lang="en-US" dirty="0"/>
              <a:t>from Marcus Aurelius to Anthony Robbins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Twitter: @</a:t>
            </a:r>
            <a:r>
              <a:rPr lang="en-US" dirty="0" err="1"/>
              <a:t>TomButlerBowdon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tombutlerbowdon@gmail.com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Website: Butler-</a:t>
            </a:r>
            <a:r>
              <a:rPr lang="en-US" dirty="0" err="1"/>
              <a:t>Bowdon.com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itting at a table&#10;&#10;Description automatically generated">
            <a:extLst>
              <a:ext uri="{FF2B5EF4-FFF2-40B4-BE49-F238E27FC236}">
                <a16:creationId xmlns:a16="http://schemas.microsoft.com/office/drawing/2014/main" id="{A93EC133-388C-2E44-8B89-77DC57030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915295"/>
            <a:ext cx="3047999" cy="304799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E06DC-EEA6-D746-B2E1-DC6CE9342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667500" cy="30480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200" dirty="0"/>
              <a:t>German philosopher Peter </a:t>
            </a:r>
            <a:r>
              <a:rPr lang="en-GB" sz="2200" dirty="0" err="1"/>
              <a:t>Sloterdijk</a:t>
            </a:r>
            <a:r>
              <a:rPr lang="en-GB" sz="2200" dirty="0"/>
              <a:t> (born 1947): Humans are essentially a practising species: </a:t>
            </a:r>
            <a:r>
              <a:rPr lang="en-GB" sz="2200" b="1" dirty="0"/>
              <a:t>“Planet of the Practising”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b="1" dirty="0"/>
              <a:t>Anthropotechnics</a:t>
            </a:r>
            <a:r>
              <a:rPr lang="en-GB" sz="2200" dirty="0"/>
              <a:t> – the study of the way humans works on themselves, make themselves  </a:t>
            </a:r>
          </a:p>
          <a:p>
            <a:pPr marL="0" indent="0">
              <a:buNone/>
            </a:pPr>
            <a:r>
              <a:rPr lang="en-GB" sz="2200" i="1" dirty="0"/>
              <a:t>“Small human forces can achieve the impossible if they are multiplied by the longer distance of practice.” </a:t>
            </a:r>
            <a:r>
              <a:rPr lang="en-GB" sz="2200" dirty="0"/>
              <a:t>(</a:t>
            </a:r>
            <a:r>
              <a:rPr lang="en-GB" sz="2200" dirty="0" err="1"/>
              <a:t>Sloterdjik</a:t>
            </a:r>
            <a:r>
              <a:rPr lang="en-GB" sz="2200" dirty="0"/>
              <a:t>)</a:t>
            </a:r>
          </a:p>
          <a:p>
            <a:pPr marL="0" indent="0">
              <a:buNone/>
            </a:pPr>
            <a:r>
              <a:rPr lang="en-GB" sz="2200" dirty="0"/>
              <a:t>Self-forming or self-enhancing behaviour: working to goals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i="1" dirty="0"/>
              <a:t>Homo </a:t>
            </a:r>
            <a:r>
              <a:rPr lang="en-GB" sz="2200" i="1" dirty="0" err="1"/>
              <a:t>repetitivus</a:t>
            </a:r>
            <a:r>
              <a:rPr lang="en-GB" sz="2200" dirty="0"/>
              <a:t>, </a:t>
            </a:r>
            <a:r>
              <a:rPr lang="en-GB" sz="2200" i="1" dirty="0"/>
              <a:t>Homo </a:t>
            </a:r>
            <a:r>
              <a:rPr lang="en-GB" sz="2200" i="1" dirty="0" err="1"/>
              <a:t>artista</a:t>
            </a:r>
            <a:r>
              <a:rPr lang="en-GB" sz="2200" dirty="0"/>
              <a:t> – “the human in training”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2200" dirty="0"/>
              <a:t>Most self-development practices grew out of religion – then became secularized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US" sz="13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B2F3C-5DA1-F247-8D77-82DA6F6F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6857999" cy="1263649"/>
          </a:xfrm>
        </p:spPr>
        <p:txBody>
          <a:bodyPr>
            <a:normAutofit/>
          </a:bodyPr>
          <a:lstStyle/>
          <a:p>
            <a:r>
              <a:rPr lang="en-US" sz="4100"/>
              <a:t>A practicing species</a:t>
            </a:r>
            <a:br>
              <a:rPr lang="en-US" sz="4100"/>
            </a:br>
            <a:endParaRPr lang="en-US" sz="4100"/>
          </a:p>
        </p:txBody>
      </p:sp>
    </p:spTree>
    <p:extLst>
      <p:ext uri="{BB962C8B-B14F-4D97-AF65-F5344CB8AC3E}">
        <p14:creationId xmlns:p14="http://schemas.microsoft.com/office/powerpoint/2010/main" val="2402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A271-F2A1-1944-8580-68E39B0F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Marcus as </a:t>
            </a:r>
            <a:r>
              <a:rPr lang="en-GB" i="1" dirty="0"/>
              <a:t>homo </a:t>
            </a:r>
            <a:r>
              <a:rPr lang="en-GB" i="1" dirty="0" err="1"/>
              <a:t>artista</a:t>
            </a:r>
            <a:br>
              <a:rPr lang="en-GB" dirty="0"/>
            </a:br>
            <a:r>
              <a:rPr lang="en-GB" dirty="0"/>
              <a:t> 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CA50B-1D72-F64F-8FC1-544A06C4B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Our image of him: standing firm against the constant attacks on Rome by barbarians, plagues, internal political turmoil</a:t>
            </a:r>
          </a:p>
          <a:p>
            <a:r>
              <a:rPr lang="en-GB" dirty="0"/>
              <a:t>He has </a:t>
            </a:r>
            <a:r>
              <a:rPr lang="en-GB" i="1" dirty="0"/>
              <a:t>made</a:t>
            </a:r>
            <a:r>
              <a:rPr lang="en-GB" dirty="0"/>
              <a:t> himself like this. No-one is born this philosophical:</a:t>
            </a:r>
          </a:p>
          <a:p>
            <a:pPr marL="0" indent="0">
              <a:buNone/>
            </a:pPr>
            <a:r>
              <a:rPr lang="en-GB" dirty="0"/>
              <a:t>  </a:t>
            </a:r>
          </a:p>
          <a:p>
            <a:pPr marL="0" indent="0">
              <a:buNone/>
            </a:pPr>
            <a:r>
              <a:rPr lang="en-US" i="1" dirty="0"/>
              <a:t>“Be like the headland against which the waves break and break: it stands firm, until presently the watery tumult around it subsides once more to rest. ‘How unlucky I am, that this should have happened to me!’ By no means; say, rather, ‘How lucky I am that this has left me with no bitterness; unshaken by the present, and undismayed by the future.”</a:t>
            </a:r>
            <a:endParaRPr lang="en-GB" dirty="0"/>
          </a:p>
          <a:p>
            <a:pPr marL="0" lvl="0" indent="0">
              <a:buNone/>
            </a:pPr>
            <a:r>
              <a:rPr lang="en-US" dirty="0"/>
              <a:t>- Marcus Aurelius, </a:t>
            </a:r>
            <a:r>
              <a:rPr lang="en-US" i="1" dirty="0"/>
              <a:t>Meditations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1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9F21-742F-4C42-AD55-FB51ED78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Marcus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61F28-0F9D-FB4C-8FE2-396A17B60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But in what ways is Marcus different to a person of today, who strives for mental and physical health and a good life? How was Marcus’ outlook different to a medieval Christian, say, or a Hindu or Buddhist ascetic?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lvl="0" indent="0">
              <a:buNone/>
            </a:pPr>
            <a:r>
              <a:rPr lang="en-GB" dirty="0"/>
              <a:t>The truth: he was not that different.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lvl="0" indent="0">
              <a:buNone/>
            </a:pPr>
            <a:r>
              <a:rPr lang="en-GB" dirty="0"/>
              <a:t>All humans: 1) seek immunity from suffering, and 2) seek to realize their potential.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lvl="0" indent="0">
              <a:buNone/>
            </a:pPr>
            <a:r>
              <a:rPr lang="en-GB" dirty="0"/>
              <a:t>What differs is the specific </a:t>
            </a:r>
            <a:r>
              <a:rPr lang="en-GB" i="1" dirty="0"/>
              <a:t>practices and outlooks </a:t>
            </a:r>
            <a:r>
              <a:rPr lang="en-GB" dirty="0"/>
              <a:t>(that differ in time and place) we adopt to achieve this immunity and this realization.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0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BB3E-0A94-F24B-BC6F-26F673A5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 defense against suffering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DEBF6-5025-3B45-B982-5EE09E43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Religion has always provided the key form of immunity from suffering. Believers get a sense of community and reverence, and maybe liberation from sins and immortality. </a:t>
            </a:r>
          </a:p>
          <a:p>
            <a:r>
              <a:rPr lang="en-GB" sz="2400" dirty="0"/>
              <a:t>Marcus Aurelius endured plenty of suffering, but Stoic ideals helped him see everything within context of vast cosmic picture.</a:t>
            </a:r>
          </a:p>
          <a:p>
            <a:r>
              <a:rPr lang="en-GB" sz="2400" dirty="0"/>
              <a:t>Daily struggles can be handled with exercises like “View from above”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2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F6E0881F-86CC-F846-B5E6-FD10AFD62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191828"/>
            <a:ext cx="3047999" cy="249493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2B60-3B3B-C040-9867-C8D50420B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667500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i="1" dirty="0"/>
              <a:t>Names that were virtually household words are virtually archaisms today. All things fade into the storied past, and in a little while are shrouded in oblivion. Even to men whose lives were a blaze of glory this comes to pass.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- Marcus Aurelius</a:t>
            </a:r>
            <a:br>
              <a:rPr lang="en-GB" sz="1500" dirty="0"/>
            </a:br>
            <a:endParaRPr lang="en-GB" sz="15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B2D2D-4895-3744-B587-9341C586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6857999" cy="1263649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sz="2000" b="1" i="1" dirty="0"/>
              <a:t>Altogether, human affairs must be regarded as ephemeral, and of little worth: yesterday sperm, tomorrow a mummy or ashes.</a:t>
            </a:r>
            <a:br>
              <a:rPr lang="en-GB" sz="2000" b="1" dirty="0"/>
            </a:br>
            <a:r>
              <a:rPr lang="en-GB" sz="2000" b="1" dirty="0"/>
              <a:t>- Marcus Aurelius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3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024D7-63FC-EA45-B31D-1B8E46EE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6095998" cy="1263649"/>
          </a:xfrm>
        </p:spPr>
        <p:txBody>
          <a:bodyPr>
            <a:normAutofit/>
          </a:bodyPr>
          <a:lstStyle/>
          <a:p>
            <a:r>
              <a:rPr lang="en-US" dirty="0"/>
              <a:t>Marcus as product</a:t>
            </a:r>
          </a:p>
        </p:txBody>
      </p:sp>
      <p:pic>
        <p:nvPicPr>
          <p:cNvPr id="5" name="Picture 4" descr="A picture containing text, book, indoor, table&#10;&#10;Description automatically generated">
            <a:extLst>
              <a:ext uri="{FF2B5EF4-FFF2-40B4-BE49-F238E27FC236}">
                <a16:creationId xmlns:a16="http://schemas.microsoft.com/office/drawing/2014/main" id="{BE72C0F4-A496-F845-BEF9-1A4A16F64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8502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64C99-8B8E-9E42-8EF7-FB82A497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095998" cy="3048001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We see Marcus as a “great man”, a true individual</a:t>
            </a:r>
          </a:p>
          <a:p>
            <a:r>
              <a:rPr lang="en-GB" sz="2400" dirty="0"/>
              <a:t>Better way to see him: a </a:t>
            </a:r>
            <a:r>
              <a:rPr lang="en-GB" sz="2400" i="1" dirty="0"/>
              <a:t>product</a:t>
            </a:r>
            <a:r>
              <a:rPr lang="en-GB" sz="2400" dirty="0"/>
              <a:t> of centuries of Stoic teaching and practices</a:t>
            </a:r>
          </a:p>
          <a:p>
            <a:r>
              <a:rPr lang="en-GB" sz="2400" dirty="0"/>
              <a:t>First part of the </a:t>
            </a:r>
            <a:r>
              <a:rPr lang="en-GB" sz="2400" i="1" dirty="0"/>
              <a:t>Meditations</a:t>
            </a:r>
            <a:r>
              <a:rPr lang="en-GB" sz="2400" dirty="0"/>
              <a:t> he lists the people who had influenced him, including </a:t>
            </a:r>
            <a:r>
              <a:rPr lang="en-GB" sz="2400" dirty="0" err="1"/>
              <a:t>Sextus</a:t>
            </a:r>
            <a:r>
              <a:rPr lang="en-GB" sz="2400" dirty="0"/>
              <a:t>, </a:t>
            </a:r>
            <a:r>
              <a:rPr lang="en-GB" sz="2400" dirty="0" err="1"/>
              <a:t>Rusticus</a:t>
            </a:r>
            <a:r>
              <a:rPr lang="en-GB" sz="2400" dirty="0"/>
              <a:t> and </a:t>
            </a:r>
            <a:r>
              <a:rPr lang="en-GB" sz="2400" dirty="0" err="1"/>
              <a:t>Appolonius</a:t>
            </a:r>
            <a:r>
              <a:rPr lang="en-GB" sz="2400" dirty="0"/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45456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RegularSeedRightStep">
      <a:dk1>
        <a:srgbClr val="000000"/>
      </a:dk1>
      <a:lt1>
        <a:srgbClr val="FFFFFF"/>
      </a:lt1>
      <a:dk2>
        <a:srgbClr val="2D2F1B"/>
      </a:dk2>
      <a:lt2>
        <a:srgbClr val="F0F1F3"/>
      </a:lt2>
      <a:accent1>
        <a:srgbClr val="BE9C4B"/>
      </a:accent1>
      <a:accent2>
        <a:srgbClr val="9BA938"/>
      </a:accent2>
      <a:accent3>
        <a:srgbClr val="75AF45"/>
      </a:accent3>
      <a:accent4>
        <a:srgbClr val="40B13B"/>
      </a:accent4>
      <a:accent5>
        <a:srgbClr val="47B570"/>
      </a:accent5>
      <a:accent6>
        <a:srgbClr val="3BB199"/>
      </a:accent6>
      <a:hlink>
        <a:srgbClr val="5273C5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7054</TotalTime>
  <Words>2450</Words>
  <Application>Microsoft Macintosh PowerPoint</Application>
  <PresentationFormat>Widescreen</PresentationFormat>
  <Paragraphs>182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Verdana Pro</vt:lpstr>
      <vt:lpstr>Verdana Pro Cond SemiBold</vt:lpstr>
      <vt:lpstr>TornVTI</vt:lpstr>
      <vt:lpstr>Marcus Aurelius</vt:lpstr>
      <vt:lpstr>Background</vt:lpstr>
      <vt:lpstr>Presentation Outline</vt:lpstr>
      <vt:lpstr>A practicing species </vt:lpstr>
      <vt:lpstr>Marcus as homo artista   </vt:lpstr>
      <vt:lpstr>Was Marcus different?</vt:lpstr>
      <vt:lpstr>Stoic defense against suffering</vt:lpstr>
      <vt:lpstr>Altogether, human affairs must be regarded as ephemeral, and of little worth: yesterday sperm, tomorrow a mummy or ashes. - Marcus Aurelius </vt:lpstr>
      <vt:lpstr>Marcus as product</vt:lpstr>
      <vt:lpstr>Marcus’ teachers</vt:lpstr>
      <vt:lpstr>What Marcus learned </vt:lpstr>
      <vt:lpstr>Modeling and premeditation of death</vt:lpstr>
      <vt:lpstr>The two great benefits of adopting the Stoic view: </vt:lpstr>
      <vt:lpstr>Psycho-immunological practices </vt:lpstr>
      <vt:lpstr>Immunization against shock </vt:lpstr>
      <vt:lpstr>Nietzsche and the practicing human</vt:lpstr>
      <vt:lpstr>Nietzsche’s ascetic planet</vt:lpstr>
      <vt:lpstr>Humans as vertical species </vt:lpstr>
      <vt:lpstr>Stoicism as radical human potential</vt:lpstr>
      <vt:lpstr>Wittgenstein and verticality</vt:lpstr>
      <vt:lpstr>Foucault and personal development</vt:lpstr>
      <vt:lpstr>Heterotopias</vt:lpstr>
      <vt:lpstr>Stoic heterotopia </vt:lpstr>
      <vt:lpstr>The five types of trainer</vt:lpstr>
      <vt:lpstr>Stoics as philosopher-trainers</vt:lpstr>
      <vt:lpstr>Stoic training method</vt:lpstr>
      <vt:lpstr>PowerPoint Presentation</vt:lpstr>
      <vt:lpstr>Self-improving society</vt:lpstr>
      <vt:lpstr>Self or world?</vt:lpstr>
      <vt:lpstr>Marcus Aurelius – legacy </vt:lpstr>
      <vt:lpstr>Tom Butler-Bowdon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Marcus Aurelius</dc:title>
  <dc:creator>Tom Butler-Bowdon</dc:creator>
  <cp:lastModifiedBy>Tom Butler-Bowdon</cp:lastModifiedBy>
  <cp:revision>17</cp:revision>
  <dcterms:created xsi:type="dcterms:W3CDTF">2020-10-15T17:26:38Z</dcterms:created>
  <dcterms:modified xsi:type="dcterms:W3CDTF">2020-10-20T15:01:06Z</dcterms:modified>
</cp:coreProperties>
</file>